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307" r:id="rId9"/>
    <p:sldId id="268" r:id="rId10"/>
    <p:sldId id="308" r:id="rId11"/>
    <p:sldId id="276" r:id="rId12"/>
    <p:sldId id="277" r:id="rId13"/>
    <p:sldId id="278" r:id="rId14"/>
    <p:sldId id="309" r:id="rId15"/>
    <p:sldId id="274" r:id="rId16"/>
    <p:sldId id="311" r:id="rId17"/>
    <p:sldId id="269" r:id="rId18"/>
    <p:sldId id="306" r:id="rId19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46" autoAdjust="0"/>
  </p:normalViewPr>
  <p:slideViewPr>
    <p:cSldViewPr>
      <p:cViewPr varScale="1">
        <p:scale>
          <a:sx n="63" d="100"/>
          <a:sy n="63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05F2B-6AB0-4E36-AB54-61B1F4343DF7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610BC-31B9-418C-85CD-A7BD775D0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5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997CA-9184-469B-A950-092337961756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7B8D8-EBF7-49BA-AD17-E07C9A13A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6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7B8D8-EBF7-49BA-AD17-E07C9A13AAB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47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7B8D8-EBF7-49BA-AD17-E07C9A13AAB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85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F2737C-2FC4-4DBE-84E7-65F1536AD172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9A4E28-3EF3-4A3C-B6B8-91CAD43FE65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wmf"/><Relationship Id="rId7" Type="http://schemas.openxmlformats.org/officeDocument/2006/relationships/image" Target="../media/image11.emf"/><Relationship Id="rId12" Type="http://schemas.openxmlformats.org/officeDocument/2006/relationships/image" Target="../media/image14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11" Type="http://schemas.openxmlformats.org/officeDocument/2006/relationships/image" Target="http://images.google.co.uk/images?q=tbn:yhtr0yWeNzEJ:http://cf.douglasesd.k12.or.us/images/DCECPC/StickPeople.jpg" TargetMode="External"/><Relationship Id="rId5" Type="http://schemas.openxmlformats.org/officeDocument/2006/relationships/image" Target="../media/image9.emf"/><Relationship Id="rId10" Type="http://schemas.openxmlformats.org/officeDocument/2006/relationships/image" Target="../media/image13.jpeg"/><Relationship Id="rId4" Type="http://schemas.openxmlformats.org/officeDocument/2006/relationships/image" Target="../media/image8.wmf"/><Relationship Id="rId9" Type="http://schemas.openxmlformats.org/officeDocument/2006/relationships/hyperlink" Target="http://cf.douglasesd.k12.or.us/images/DCECPC/StickPeople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en-GB" dirty="0" smtClean="0"/>
              <a:t>Two-way communication</a:t>
            </a:r>
            <a:endParaRPr lang="en-GB" dirty="0"/>
          </a:p>
        </p:txBody>
      </p:sp>
      <p:pic>
        <p:nvPicPr>
          <p:cNvPr id="1026" name="Picture 2" descr="C:\Users\Janice\AppData\Local\Microsoft\Windows\Temporary Internet Files\Content.IE5\SBA1FK8Y\MC900365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3493928"/>
            <a:ext cx="3635896" cy="33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nice\AppData\Local\Microsoft\Windows\Temporary Internet Files\Content.IE5\TWXXGIO5\MP90038749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65" y="32004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2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Facilitation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By using techniques like the ones we’ve done, you should be able to help groups come to a decision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Facilitation can also help with prioritising, action planning and generating solutions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Ideally the facilitator should not influence the groups thinking. They can point things out, but should be balanced.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1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4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negotiation skills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altLang="en-US" dirty="0"/>
              <a:t>Negotiation is a dialogue between two or more people or parties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dirty="0"/>
              <a:t>It is intended to:-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GB" altLang="en-US" dirty="0"/>
              <a:t>reach an understanding,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GB" altLang="en-US" dirty="0"/>
              <a:t>resolve point of difference,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GB" altLang="en-US" dirty="0"/>
              <a:t>gain advantage in outcome of dialogue,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GB" altLang="en-US" dirty="0"/>
              <a:t>produce an agreement upon courses of action,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GB" altLang="en-US" dirty="0"/>
              <a:t>bargain for individual or collective advantage,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GB" altLang="en-US" dirty="0"/>
              <a:t>craft outcomes to satisfy various interests of two or more people/parties involved in a negotiation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dirty="0"/>
              <a:t>(Wikipedia)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9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3810000"/>
            <a:ext cx="3124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600">
                <a:latin typeface="Arial" charset="0"/>
              </a:rPr>
              <a:t>Persuasion:</a:t>
            </a:r>
            <a:br>
              <a:rPr lang="en-US" altLang="en-US" sz="3600">
                <a:latin typeface="Arial" charset="0"/>
              </a:rPr>
            </a:br>
            <a:r>
              <a:rPr lang="en-US" altLang="en-US" sz="3600">
                <a:latin typeface="Arial" charset="0"/>
              </a:rPr>
              <a:t>our services are good value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95800" y="4343400"/>
            <a:ext cx="419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600">
                <a:latin typeface="Arial" charset="0"/>
              </a:rPr>
              <a:t>Giving in: ok, I’ll cut prices by 20%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419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600">
                <a:latin typeface="Arial" charset="0"/>
              </a:rPr>
              <a:t>Coercion: meet my demands, or else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10200" y="1752600"/>
            <a:ext cx="3124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600">
                <a:latin typeface="Arial" charset="0"/>
              </a:rPr>
              <a:t>Arbitration:</a:t>
            </a:r>
            <a:br>
              <a:rPr lang="en-US" altLang="en-US" sz="3600">
                <a:latin typeface="Arial" charset="0"/>
              </a:rPr>
            </a:br>
            <a:r>
              <a:rPr lang="en-US" altLang="en-US" sz="3600">
                <a:latin typeface="Arial" charset="0"/>
              </a:rPr>
              <a:t>who has the fairest proposal?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Negotiation is not…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2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39701" y="2420938"/>
            <a:ext cx="9020175" cy="4321175"/>
            <a:chOff x="88" y="1210"/>
            <a:chExt cx="5682" cy="272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2892" y="1222"/>
              <a:ext cx="2878" cy="2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altLang="en-US" sz="3600" b="1" i="1" dirty="0">
                  <a:latin typeface="Arial" charset="0"/>
                  <a:cs typeface="Arial" charset="0"/>
                </a:rPr>
                <a:t>Win/Lose</a:t>
              </a:r>
              <a:endParaRPr lang="en-GB" altLang="en-US" sz="1100" b="1" i="1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 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Parties are in conflict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Need to "beat the opposition"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Tactics negative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Confrontation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endParaRPr lang="en-GB" altLang="en-US" dirty="0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88" y="1210"/>
              <a:ext cx="2792" cy="2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GB" altLang="en-US" sz="3600" b="1" i="1" dirty="0">
                  <a:latin typeface="Arial" charset="0"/>
                  <a:cs typeface="Arial" charset="0"/>
                </a:rPr>
                <a:t>Win/Win</a:t>
              </a:r>
              <a:endParaRPr lang="en-GB" altLang="en-US" sz="1100" b="1" i="1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 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Parties aim to agree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Collaboration &amp; Compromise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r>
                <a:rPr lang="en-GB" altLang="en-US" sz="3600" dirty="0">
                  <a:latin typeface="Arial" charset="0"/>
                  <a:cs typeface="Arial" charset="0"/>
                </a:rPr>
                <a:t>Acceptable outcome more likely</a:t>
              </a:r>
              <a:endParaRPr lang="en-GB" altLang="en-US" sz="1100" dirty="0">
                <a:latin typeface="Arial" charset="0"/>
                <a:cs typeface="Arial" charset="0"/>
              </a:endParaRPr>
            </a:p>
            <a:p>
              <a:pPr algn="ctr" eaLnBrk="0" hangingPunct="0"/>
              <a:endParaRPr lang="en-GB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of negotiation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9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would you need to negotiate?</a:t>
            </a:r>
            <a:endParaRPr lang="en-GB" dirty="0"/>
          </a:p>
        </p:txBody>
      </p:sp>
      <p:pic>
        <p:nvPicPr>
          <p:cNvPr id="1026" name="Picture 2" descr="C:\Users\Janice\AppData\Local\Microsoft\Windows\Temporary Internet Files\Content.IE5\TWXXGIO5\MP90038726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03" y="1600199"/>
            <a:ext cx="3752097" cy="525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9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2735263"/>
            <a:ext cx="2087563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</p:pic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286375" y="1968500"/>
            <a:ext cx="1506538" cy="874713"/>
          </a:xfrm>
          <a:prstGeom prst="cloudCallout">
            <a:avLst>
              <a:gd name="adj1" fmla="val -59171"/>
              <a:gd name="adj2" fmla="val 5118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en-US" sz="3600" b="1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4922838"/>
            <a:ext cx="1717675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2698750"/>
            <a:ext cx="17716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5032375"/>
            <a:ext cx="208756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4375150"/>
            <a:ext cx="266700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328613"/>
            <a:ext cx="20875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0"/>
            <a:ext cx="220345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http://images.google.co.uk/images?q=tbn:yhtr0yWeNzEJ:http://cf.douglasesd.k12.or.us/images/DCECPC/StickPeople.jpg">
            <a:hlinkClick r:id="rId9"/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20875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CC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231298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357688" y="1749425"/>
            <a:ext cx="0" cy="6572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503488" y="2406650"/>
            <a:ext cx="1042987" cy="5461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2503488" y="4265613"/>
            <a:ext cx="811212" cy="6572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4589463" y="4156075"/>
            <a:ext cx="0" cy="6572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402263" y="3829050"/>
            <a:ext cx="1158875" cy="9842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5865813" y="3281363"/>
            <a:ext cx="115887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rot="16116991">
            <a:off x="2919413" y="3024187"/>
            <a:ext cx="0" cy="8096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you negotiate?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Information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Trades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Alternatives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Relationships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Expected outcomes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Consequences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Power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Possible Solutions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98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Negotiation/Facilitation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GB" dirty="0" smtClean="0"/>
              <a:t>Each </a:t>
            </a:r>
            <a:r>
              <a:rPr lang="en-GB" dirty="0"/>
              <a:t>group must complete a task.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GB" dirty="0" smtClean="0"/>
              <a:t>You </a:t>
            </a:r>
            <a:r>
              <a:rPr lang="en-GB" dirty="0"/>
              <a:t>can use </a:t>
            </a:r>
            <a:r>
              <a:rPr lang="en-GB" dirty="0" smtClean="0"/>
              <a:t>your </a:t>
            </a:r>
            <a:r>
              <a:rPr lang="en-GB" dirty="0"/>
              <a:t>own resources and can also negotiate to borrow or exchange resources with other groups.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100" b="1" i="1" dirty="0" smtClean="0"/>
              <a:t>Tasks – one of the following: </a:t>
            </a:r>
            <a:endParaRPr lang="en-GB" sz="31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100" dirty="0"/>
              <a:t>Make a model of a TV with an antenna. You can use any material as long as the model resembles a TV.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100" dirty="0"/>
              <a:t>Make a paper chain. Each chain must have a different colour to its adjacent chain.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100" dirty="0"/>
              <a:t>Make a cube. Each side must have a different colour in relation with the sides adjacent to it.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100" dirty="0"/>
              <a:t>Make a bridge with two bases one meter apart.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dirty="0" smtClean="0"/>
              <a:t>You will have 25 </a:t>
            </a:r>
            <a:r>
              <a:rPr lang="en-GB" dirty="0"/>
              <a:t>minutes </a:t>
            </a:r>
            <a:r>
              <a:rPr lang="en-GB" dirty="0" smtClean="0"/>
              <a:t>to finish your task</a:t>
            </a:r>
            <a:endParaRPr lang="en-GB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GB" dirty="0" smtClean="0"/>
              <a:t>Once you declare </a:t>
            </a:r>
            <a:r>
              <a:rPr lang="en-GB" dirty="0"/>
              <a:t>that </a:t>
            </a:r>
            <a:r>
              <a:rPr lang="en-GB" dirty="0" smtClean="0"/>
              <a:t>your group has </a:t>
            </a:r>
            <a:r>
              <a:rPr lang="en-GB" dirty="0"/>
              <a:t>finished, </a:t>
            </a:r>
            <a:r>
              <a:rPr lang="en-GB" dirty="0" smtClean="0"/>
              <a:t>you </a:t>
            </a:r>
            <a:r>
              <a:rPr lang="en-GB" dirty="0"/>
              <a:t>can no longer participate on the tasks or share their current resources.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GB" dirty="0" smtClean="0"/>
              <a:t>The </a:t>
            </a:r>
            <a:r>
              <a:rPr lang="en-GB" dirty="0"/>
              <a:t>aim is for the group to complete their task successfully.</a:t>
            </a: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6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Were </a:t>
            </a:r>
            <a:r>
              <a:rPr lang="en-GB" dirty="0"/>
              <a:t>you successful? If not, why not?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What works and what doesn’t?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Refer to Meeting &amp; Group Behaviours in </a:t>
            </a:r>
            <a:r>
              <a:rPr lang="en-GB" dirty="0" smtClean="0"/>
              <a:t>the Manual.  </a:t>
            </a:r>
            <a:r>
              <a:rPr lang="en-GB" dirty="0"/>
              <a:t>Did you observe any? What about back at work? 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You </a:t>
            </a:r>
            <a:r>
              <a:rPr lang="en-GB" dirty="0"/>
              <a:t>need to be aware of how you behave in a group, and how others do.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What are your Top </a:t>
            </a:r>
            <a:r>
              <a:rPr lang="en-GB" dirty="0"/>
              <a:t>Tips for </a:t>
            </a:r>
            <a:r>
              <a:rPr lang="en-GB" dirty="0" smtClean="0"/>
              <a:t>Negotiating?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8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Two-way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You may need to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Facilitate group activities &amp; find out your group’s opinions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Negotiate</a:t>
            </a:r>
          </a:p>
          <a:p>
            <a:pPr marL="0" indent="0">
              <a:buNone/>
            </a:pPr>
            <a:r>
              <a:rPr lang="en-GB" dirty="0" smtClean="0"/>
              <a:t>And if that fails,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Resolve </a:t>
            </a:r>
            <a:r>
              <a:rPr lang="en-GB" dirty="0" smtClean="0"/>
              <a:t>conflicts</a:t>
            </a:r>
          </a:p>
          <a:p>
            <a:pPr marL="0" indent="0">
              <a:buNone/>
            </a:pPr>
            <a:r>
              <a:rPr lang="en-GB" dirty="0" smtClean="0"/>
              <a:t>And finally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Online communications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will look at these in turn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-9520" y="19080"/>
            <a:ext cx="9144000" cy="886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altLang="en-US" b="1" dirty="0" smtClean="0">
              <a:latin typeface="Comic Sans MS" pitchFamily="66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cs typeface="Arial" charset="0"/>
              </a:rPr>
              <a:t> </a:t>
            </a:r>
            <a:r>
              <a:rPr lang="en-GB" altLang="en-US" sz="2400" dirty="0" smtClean="0">
                <a:cs typeface="Arial" charset="0"/>
              </a:rPr>
              <a:t>	</a:t>
            </a:r>
          </a:p>
          <a:p>
            <a:pPr algn="ctr">
              <a:spcBef>
                <a:spcPct val="50000"/>
              </a:spcBef>
            </a:pPr>
            <a:endParaRPr lang="en-GB" altLang="en-US" sz="2400" dirty="0" smtClean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2400" dirty="0" smtClean="0">
                <a:cs typeface="Times New Roman" pitchFamily="18" charset="0"/>
              </a:rPr>
              <a:t>In </a:t>
            </a:r>
            <a:r>
              <a:rPr lang="en-GB" altLang="en-US" sz="2400" dirty="0">
                <a:cs typeface="Times New Roman" pitchFamily="18" charset="0"/>
              </a:rPr>
              <a:t>meetings or when working with groups,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cs typeface="Times New Roman" pitchFamily="18" charset="0"/>
              </a:rPr>
              <a:t>people may exhibit the following behaviours.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cs typeface="Arial" charset="0"/>
              </a:rPr>
              <a:t> 			  </a:t>
            </a:r>
            <a:r>
              <a:rPr lang="en-GB" altLang="en-US" sz="4000" b="1" dirty="0">
                <a:cs typeface="Arial" charset="0"/>
              </a:rPr>
              <a:t>Task Centred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cs typeface="Arial" charset="0"/>
              </a:rPr>
              <a:t> </a:t>
            </a:r>
            <a:r>
              <a:rPr lang="en-GB" altLang="en-US" sz="2400" b="1" dirty="0">
                <a:cs typeface="Arial" charset="0"/>
              </a:rPr>
              <a:t>   				     </a:t>
            </a:r>
            <a:r>
              <a:rPr lang="en-GB" altLang="en-US" sz="3200" b="1" dirty="0">
                <a:cs typeface="Arial" charset="0"/>
                <a:sym typeface="Wingdings" pitchFamily="2" charset="2"/>
              </a:rPr>
              <a:t></a:t>
            </a:r>
            <a:r>
              <a:rPr lang="en-GB" altLang="en-US" sz="3200" b="1" dirty="0">
                <a:cs typeface="Arial" charset="0"/>
              </a:rPr>
              <a:t> </a:t>
            </a:r>
            <a:r>
              <a:rPr lang="en-GB" altLang="en-US" sz="3200" b="1" dirty="0">
                <a:cs typeface="Arial" charset="0"/>
                <a:sym typeface="Wingdings" pitchFamily="2" charset="2"/>
              </a:rPr>
              <a:t></a:t>
            </a:r>
            <a:endParaRPr lang="en-GB" altLang="en-US" sz="3200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3200" b="1" dirty="0">
                <a:cs typeface="Arial" charset="0"/>
              </a:rPr>
              <a:t>    				    </a:t>
            </a:r>
            <a:r>
              <a:rPr lang="en-GB" altLang="en-US" sz="3200" b="1" dirty="0">
                <a:cs typeface="Arial" charset="0"/>
                <a:sym typeface="Wingdings" pitchFamily="2" charset="2"/>
              </a:rPr>
              <a:t></a:t>
            </a:r>
            <a:r>
              <a:rPr lang="en-GB" altLang="en-US" sz="3200" b="1" dirty="0">
                <a:cs typeface="Arial" charset="0"/>
              </a:rPr>
              <a:t> </a:t>
            </a:r>
            <a:r>
              <a:rPr lang="en-GB" altLang="en-US" sz="3200" b="1" dirty="0">
                <a:cs typeface="Arial" charset="0"/>
                <a:sym typeface="Wingdings" pitchFamily="2" charset="2"/>
              </a:rPr>
              <a:t></a:t>
            </a:r>
            <a:endParaRPr lang="en-GB" altLang="en-US" sz="3200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 dirty="0">
                <a:cs typeface="Arial" charset="0"/>
              </a:rPr>
              <a:t>             	</a:t>
            </a:r>
            <a:r>
              <a:rPr lang="en-GB" altLang="en-US" sz="2400" dirty="0"/>
              <a:t>asks for ideas                      </a:t>
            </a:r>
            <a:r>
              <a:rPr lang="en-GB" altLang="en-US" sz="2400" dirty="0" smtClean="0"/>
              <a:t> clarifies </a:t>
            </a:r>
            <a:r>
              <a:rPr lang="en-GB" altLang="en-US" sz="2400" dirty="0"/>
              <a:t>things</a:t>
            </a:r>
          </a:p>
          <a:p>
            <a:pPr>
              <a:spcBef>
                <a:spcPct val="50000"/>
              </a:spcBef>
            </a:pPr>
            <a:r>
              <a:rPr lang="en-GB" altLang="en-US" sz="2400" dirty="0"/>
              <a:t>              	summarises                          </a:t>
            </a:r>
            <a:r>
              <a:rPr lang="en-GB" altLang="en-US" sz="2400" dirty="0" smtClean="0"/>
              <a:t>checks </a:t>
            </a:r>
            <a:r>
              <a:rPr lang="en-GB" altLang="en-US" sz="2400" dirty="0"/>
              <a:t>agreement</a:t>
            </a:r>
          </a:p>
          <a:p>
            <a:pPr>
              <a:spcBef>
                <a:spcPct val="50000"/>
              </a:spcBef>
            </a:pPr>
            <a:r>
              <a:rPr lang="en-GB" altLang="en-US" sz="2400" dirty="0"/>
              <a:t>	 	keeps things “on target”</a:t>
            </a:r>
          </a:p>
          <a:p>
            <a:pPr>
              <a:spcBef>
                <a:spcPct val="50000"/>
              </a:spcBef>
            </a:pPr>
            <a:endParaRPr lang="en-GB" altLang="en-US" sz="24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GB" altLang="en-US" sz="2400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 dirty="0">
                <a:cs typeface="Arial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en-GB" altLang="en-US" sz="2400" b="1" dirty="0"/>
              <a:t>   </a:t>
            </a:r>
            <a:endParaRPr lang="en-GB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 Behaviours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altLang="en-US" sz="2400" b="1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GB" altLang="en-US" sz="2400" b="1">
                <a:solidFill>
                  <a:schemeClr val="tx1"/>
                </a:solidFill>
                <a:latin typeface="Comic Sans MS" pitchFamily="66" charset="0"/>
              </a:rPr>
            </a:br>
            <a:r>
              <a:rPr lang="en-GB" altLang="en-US" sz="2400" b="1">
                <a:solidFill>
                  <a:schemeClr val="tx1"/>
                </a:solidFill>
                <a:latin typeface="Comic Sans MS" pitchFamily="66" charset="0"/>
              </a:rPr>
              <a:t>    </a:t>
            </a:r>
            <a:r>
              <a:rPr lang="en-GB" altLang="en-US" sz="2400">
                <a:solidFill>
                  <a:schemeClr val="tx1"/>
                </a:solidFill>
              </a:rPr>
              <a:t/>
            </a:r>
            <a:br>
              <a:rPr lang="en-GB" altLang="en-US" sz="2400">
                <a:solidFill>
                  <a:schemeClr val="tx1"/>
                </a:solidFill>
              </a:rPr>
            </a:br>
            <a:endParaRPr lang="en-GB" altLang="en-US" sz="2400">
              <a:solidFill>
                <a:schemeClr val="tx1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9154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 dirty="0"/>
              <a:t>People Centred</a:t>
            </a:r>
            <a:r>
              <a:rPr lang="en-GB" altLang="en-US" sz="2400" b="1" dirty="0"/>
              <a:t/>
            </a:r>
            <a:br>
              <a:rPr lang="en-GB" altLang="en-US" sz="2400" b="1" dirty="0"/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3200" dirty="0">
                <a:cs typeface="Arial" charset="0"/>
              </a:rPr>
              <a:t>  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/>
            </a:r>
            <a:br>
              <a:rPr lang="en-GB" altLang="en-US" sz="3200" dirty="0">
                <a:cs typeface="Arial" charset="0"/>
              </a:rPr>
            </a:br>
            <a:r>
              <a:rPr lang="en-GB" altLang="en-US" sz="3200" dirty="0">
                <a:cs typeface="Arial" charset="0"/>
              </a:rPr>
              <a:t>    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/>
            </a:r>
            <a:br>
              <a:rPr lang="en-GB" altLang="en-US" sz="3200" dirty="0">
                <a:cs typeface="Arial" charset="0"/>
              </a:rPr>
            </a:br>
            <a:r>
              <a:rPr lang="en-GB" altLang="en-US" sz="3200" dirty="0">
                <a:cs typeface="Arial" charset="0"/>
              </a:rPr>
              <a:t>  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3200" dirty="0">
                <a:cs typeface="Arial" charset="0"/>
              </a:rPr>
              <a:t/>
            </a:r>
            <a:br>
              <a:rPr lang="en-GB" altLang="en-US" sz="32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/>
              <a:t>involves people</a:t>
            </a:r>
            <a:br>
              <a:rPr lang="en-GB" altLang="en-US" sz="2400" dirty="0"/>
            </a:br>
            <a:r>
              <a:rPr lang="en-GB" altLang="en-US" sz="2400" dirty="0"/>
              <a:t>checks feelings</a:t>
            </a:r>
            <a:br>
              <a:rPr lang="en-GB" altLang="en-US" sz="2400" dirty="0"/>
            </a:br>
            <a:r>
              <a:rPr lang="en-GB" altLang="en-US" sz="2400" dirty="0"/>
              <a:t>breaks tension</a:t>
            </a:r>
            <a:br>
              <a:rPr lang="en-GB" altLang="en-US" sz="2400" dirty="0"/>
            </a:br>
            <a:r>
              <a:rPr lang="en-GB" altLang="en-US" sz="2400" dirty="0"/>
              <a:t>handles disagreement</a:t>
            </a:r>
            <a:br>
              <a:rPr lang="en-GB" altLang="en-US" sz="2400" dirty="0"/>
            </a:br>
            <a:r>
              <a:rPr lang="en-GB" altLang="en-US" sz="2400" dirty="0"/>
              <a:t>ensures people “join in”</a:t>
            </a:r>
            <a:br>
              <a:rPr lang="en-GB" altLang="en-US" sz="2400" dirty="0"/>
            </a:b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46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534400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 dirty="0"/>
              <a:t>Self Centred</a:t>
            </a:r>
            <a:r>
              <a:rPr lang="en-GB" altLang="en-US" sz="2400" b="1" dirty="0"/>
              <a:t/>
            </a:r>
            <a:br>
              <a:rPr lang="en-GB" altLang="en-US" sz="2400" b="1" dirty="0"/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3200" dirty="0">
                <a:cs typeface="Arial" charset="0"/>
              </a:rPr>
              <a:t>      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</a:t>
            </a:r>
            <a:r>
              <a:rPr lang="en-GB" altLang="en-US" sz="2400" dirty="0">
                <a:cs typeface="Arial" charset="0"/>
              </a:rPr>
              <a:t/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    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3200" dirty="0">
                <a:cs typeface="Arial" charset="0"/>
              </a:rPr>
              <a:t> 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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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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</a:t>
            </a:r>
            <a:r>
              <a:rPr lang="en-GB" altLang="en-US" sz="3200" dirty="0">
                <a:cs typeface="Arial" charset="0"/>
              </a:rPr>
              <a:t/>
            </a:r>
            <a:br>
              <a:rPr lang="en-GB" altLang="en-US" sz="3200" dirty="0">
                <a:cs typeface="Arial" charset="0"/>
              </a:rPr>
            </a:br>
            <a:r>
              <a:rPr lang="en-GB" altLang="en-US" sz="3200" dirty="0">
                <a:cs typeface="Arial" charset="0"/>
              </a:rPr>
              <a:t> 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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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</a:t>
            </a:r>
            <a:r>
              <a:rPr lang="en-GB" altLang="en-US" sz="3200" dirty="0">
                <a:cs typeface="Arial" charset="0"/>
              </a:rPr>
              <a:t> </a:t>
            </a:r>
            <a:r>
              <a:rPr lang="en-GB" altLang="en-US" sz="3200" dirty="0">
                <a:cs typeface="Arial" charset="0"/>
                <a:sym typeface="Wingdings" pitchFamily="2" charset="2"/>
              </a:rPr>
              <a:t></a:t>
            </a:r>
            <a:r>
              <a:rPr lang="en-GB" altLang="en-US" sz="3200" dirty="0">
                <a:cs typeface="Arial" charset="0"/>
              </a:rPr>
              <a:t/>
            </a:r>
            <a:br>
              <a:rPr lang="en-GB" altLang="en-US" sz="32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r>
              <a:rPr lang="en-GB" altLang="en-US" sz="2400" dirty="0"/>
              <a:t>draws attention to themselves</a:t>
            </a:r>
            <a:br>
              <a:rPr lang="en-GB" altLang="en-US" sz="2400" dirty="0"/>
            </a:br>
            <a:r>
              <a:rPr lang="en-GB" altLang="en-US" sz="2400" dirty="0"/>
              <a:t>dominates to boost own ego</a:t>
            </a:r>
            <a:br>
              <a:rPr lang="en-GB" altLang="en-US" sz="2400" dirty="0"/>
            </a:br>
            <a:r>
              <a:rPr lang="en-GB" altLang="en-US" sz="2400" dirty="0"/>
              <a:t>concerned for self, not team or task</a:t>
            </a:r>
            <a:br>
              <a:rPr lang="en-GB" altLang="en-US" sz="2400" dirty="0"/>
            </a:br>
            <a:r>
              <a:rPr lang="en-GB" altLang="en-US" sz="2400" dirty="0"/>
              <a:t>withdraws if don’t get their way</a:t>
            </a:r>
            <a:br>
              <a:rPr lang="en-GB" altLang="en-US" sz="2400" dirty="0"/>
            </a:br>
            <a:r>
              <a:rPr lang="en-GB" altLang="en-US" sz="2400" dirty="0">
                <a:cs typeface="Arial" charset="0"/>
              </a:rPr>
              <a:t> </a:t>
            </a:r>
            <a:br>
              <a:rPr lang="en-GB" altLang="en-US" sz="2400" dirty="0">
                <a:cs typeface="Arial" charset="0"/>
              </a:rPr>
            </a:br>
            <a:endParaRPr lang="en-GB" altLang="en-US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do you think you are?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Do you think you are task centred or people centred?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At some point, have a look at the Questionnaire on meeting and group behaviours in the manual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3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Facilitation is a means of helping groups generate ideas and problem solve.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The facilitator should ideally be independent and not influence the discussions in anyway apart from helping to keep them on track.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For sensitive issues, you may need to use an independent facilitator rather than someone in your team</a:t>
            </a:r>
          </a:p>
        </p:txBody>
      </p:sp>
    </p:spTree>
    <p:extLst>
      <p:ext uri="{BB962C8B-B14F-4D97-AF65-F5344CB8AC3E}">
        <p14:creationId xmlns:p14="http://schemas.microsoft.com/office/powerpoint/2010/main" val="333982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It can be grouped into a series of events – </a:t>
            </a:r>
          </a:p>
          <a:p>
            <a:pPr marL="800100" lvl="2" indent="0">
              <a:buNone/>
            </a:pPr>
            <a:r>
              <a:rPr lang="en-GB" sz="3200" dirty="0" smtClean="0"/>
              <a:t>generating ideas</a:t>
            </a:r>
          </a:p>
          <a:p>
            <a:pPr marL="800100" lvl="2" indent="0">
              <a:buNone/>
            </a:pPr>
            <a:r>
              <a:rPr lang="en-GB" sz="3200" dirty="0" smtClean="0"/>
              <a:t>organising and categorising them</a:t>
            </a:r>
          </a:p>
          <a:p>
            <a:pPr marL="800100" lvl="2" indent="0">
              <a:buNone/>
            </a:pPr>
            <a:r>
              <a:rPr lang="en-GB" sz="3200" dirty="0" smtClean="0"/>
              <a:t>voting and prioritising</a:t>
            </a:r>
          </a:p>
          <a:p>
            <a:pPr marL="800100" lvl="2" indent="0">
              <a:buNone/>
            </a:pPr>
            <a:r>
              <a:rPr lang="en-GB" sz="3200" dirty="0" smtClean="0"/>
              <a:t>generating solutions</a:t>
            </a:r>
          </a:p>
          <a:p>
            <a:pPr marL="800100" lvl="2" indent="0">
              <a:buNone/>
            </a:pPr>
            <a:r>
              <a:rPr lang="en-GB" sz="3200" dirty="0" smtClean="0"/>
              <a:t>action planning</a:t>
            </a:r>
          </a:p>
          <a:p>
            <a:pPr marL="800100" lvl="2" indent="0">
              <a:buNone/>
            </a:pPr>
            <a:r>
              <a:rPr lang="en-GB" sz="3200" dirty="0" smtClean="0"/>
              <a:t>And evaluation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04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Imagine you are part of a community group who want to improve a derelict </a:t>
            </a:r>
            <a:r>
              <a:rPr lang="en-GB" i="1" dirty="0" err="1"/>
              <a:t>greenspace</a:t>
            </a:r>
            <a:r>
              <a:rPr lang="en-GB" i="1" dirty="0"/>
              <a:t> near you. It has been cleared of rubbish, and the soil is ok for planting. </a:t>
            </a: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But</a:t>
            </a:r>
            <a:r>
              <a:rPr lang="en-GB" i="1" dirty="0"/>
              <a:t>, what are you going to do with it, and how are you going to maintain it?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4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898</TotalTime>
  <Words>482</Words>
  <Application>Microsoft Office PowerPoint</Application>
  <PresentationFormat>On-screen Show (4:3)</PresentationFormat>
  <Paragraphs>114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Two-way communication</vt:lpstr>
      <vt:lpstr>Two-way Communication</vt:lpstr>
      <vt:lpstr>Group Behaviours </vt:lpstr>
      <vt:lpstr>      </vt:lpstr>
      <vt:lpstr>PowerPoint Presentation</vt:lpstr>
      <vt:lpstr>Which do you think you are?</vt:lpstr>
      <vt:lpstr>Facilitation</vt:lpstr>
      <vt:lpstr>Facilitation</vt:lpstr>
      <vt:lpstr>Facilitation</vt:lpstr>
      <vt:lpstr>Facilitation Summary</vt:lpstr>
      <vt:lpstr> negotiation skills</vt:lpstr>
      <vt:lpstr>Negotiation is not…</vt:lpstr>
      <vt:lpstr>Outcomes of negotiation</vt:lpstr>
      <vt:lpstr>When would you need to negotiate?</vt:lpstr>
      <vt:lpstr>PowerPoint Presentation</vt:lpstr>
      <vt:lpstr>How do you negotiate?</vt:lpstr>
      <vt:lpstr>Negotiation/Facilitation exercise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Two-way communication</dc:title>
  <dc:creator>Janice</dc:creator>
  <cp:lastModifiedBy>Janice</cp:lastModifiedBy>
  <cp:revision>38</cp:revision>
  <cp:lastPrinted>2014-04-23T16:22:51Z</cp:lastPrinted>
  <dcterms:created xsi:type="dcterms:W3CDTF">2014-04-23T08:55:48Z</dcterms:created>
  <dcterms:modified xsi:type="dcterms:W3CDTF">2014-04-29T15:45:37Z</dcterms:modified>
</cp:coreProperties>
</file>